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21945600"/>
  <p:notesSz cx="6858000" cy="9144000"/>
  <p:defaultTextStyle>
    <a:defPPr>
      <a:defRPr lang="en-US"/>
    </a:defPPr>
    <a:lvl1pPr algn="l" defTabSz="1261191" rtl="0" eaLnBrk="0" fontAlgn="base" hangingPunct="0">
      <a:spcBef>
        <a:spcPct val="0"/>
      </a:spcBef>
      <a:spcAft>
        <a:spcPct val="0"/>
      </a:spcAft>
      <a:defRPr sz="4885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261191" indent="-940111" algn="l" defTabSz="1261191" rtl="0" eaLnBrk="0" fontAlgn="base" hangingPunct="0">
      <a:spcBef>
        <a:spcPct val="0"/>
      </a:spcBef>
      <a:spcAft>
        <a:spcPct val="0"/>
      </a:spcAft>
      <a:defRPr sz="4885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2523742" indent="-1882942" algn="l" defTabSz="1261191" rtl="0" eaLnBrk="0" fontAlgn="base" hangingPunct="0">
      <a:spcBef>
        <a:spcPct val="0"/>
      </a:spcBef>
      <a:spcAft>
        <a:spcPct val="0"/>
      </a:spcAft>
      <a:defRPr sz="4885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3786293" indent="-2825774" algn="l" defTabSz="1261191" rtl="0" eaLnBrk="0" fontAlgn="base" hangingPunct="0">
      <a:spcBef>
        <a:spcPct val="0"/>
      </a:spcBef>
      <a:spcAft>
        <a:spcPct val="0"/>
      </a:spcAft>
      <a:defRPr sz="4885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5052924" indent="-3768605" algn="l" defTabSz="1261191" rtl="0" eaLnBrk="0" fontAlgn="base" hangingPunct="0">
      <a:spcBef>
        <a:spcPct val="0"/>
      </a:spcBef>
      <a:spcAft>
        <a:spcPct val="0"/>
      </a:spcAft>
      <a:defRPr sz="4885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1959131" algn="l" defTabSz="783652" rtl="0" eaLnBrk="1" latinLnBrk="0" hangingPunct="1">
      <a:defRPr sz="4885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350957" algn="l" defTabSz="783652" rtl="0" eaLnBrk="1" latinLnBrk="0" hangingPunct="1">
      <a:defRPr sz="4885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2742783" algn="l" defTabSz="783652" rtl="0" eaLnBrk="1" latinLnBrk="0" hangingPunct="1">
      <a:defRPr sz="4885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134609" algn="l" defTabSz="783652" rtl="0" eaLnBrk="1" latinLnBrk="0" hangingPunct="1">
      <a:defRPr sz="4885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335"/>
    <a:srgbClr val="C35100"/>
    <a:srgbClr val="FF7404"/>
    <a:srgbClr val="386A98"/>
    <a:srgbClr val="419592"/>
    <a:srgbClr val="6855A9"/>
    <a:srgbClr val="4D7FC2"/>
    <a:srgbClr val="F99544"/>
    <a:srgbClr val="5690D9"/>
    <a:srgbClr val="99C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912"/>
        <p:guide pos="1036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3AE83-A1DE-514D-8910-EE4673A5FE2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233D-D5D2-8B4E-8DD7-6799DC35D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62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13C5E3D-4927-4794-92AC-9763B517FF16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A29CCC0-E025-4229-89BF-45C1477397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91826" rtl="0" eaLnBrk="0" fontAlgn="base" hangingPunct="0">
      <a:spcBef>
        <a:spcPct val="30000"/>
      </a:spcBef>
      <a:spcAft>
        <a:spcPct val="0"/>
      </a:spcAft>
      <a:defRPr sz="1028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391826" algn="l" defTabSz="391826" rtl="0" eaLnBrk="0" fontAlgn="base" hangingPunct="0">
      <a:spcBef>
        <a:spcPct val="30000"/>
      </a:spcBef>
      <a:spcAft>
        <a:spcPct val="0"/>
      </a:spcAft>
      <a:defRPr sz="1028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783652" algn="l" defTabSz="391826" rtl="0" eaLnBrk="0" fontAlgn="base" hangingPunct="0">
      <a:spcBef>
        <a:spcPct val="30000"/>
      </a:spcBef>
      <a:spcAft>
        <a:spcPct val="0"/>
      </a:spcAft>
      <a:defRPr sz="1028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175478" algn="l" defTabSz="391826" rtl="0" eaLnBrk="0" fontAlgn="base" hangingPunct="0">
      <a:spcBef>
        <a:spcPct val="30000"/>
      </a:spcBef>
      <a:spcAft>
        <a:spcPct val="0"/>
      </a:spcAft>
      <a:defRPr sz="1028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567304" algn="l" defTabSz="391826" rtl="0" eaLnBrk="0" fontAlgn="base" hangingPunct="0">
      <a:spcBef>
        <a:spcPct val="30000"/>
      </a:spcBef>
      <a:spcAft>
        <a:spcPct val="0"/>
      </a:spcAft>
      <a:defRPr sz="1028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1959131" algn="l" defTabSz="391826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6pPr>
    <a:lvl7pPr marL="2350957" algn="l" defTabSz="391826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7pPr>
    <a:lvl8pPr marL="2742783" algn="l" defTabSz="391826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8pPr>
    <a:lvl9pPr marL="3134609" algn="l" defTabSz="391826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7250" y="685800"/>
            <a:ext cx="51435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55B1D50-8C3A-401B-B03F-D334A0B711E8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6"/>
            <a:ext cx="2798064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8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7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9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92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9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9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88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1B48D-BD49-43CC-B8FD-DAC1ECEE8572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686FA-AC5D-4109-BE15-386D57CE1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45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30E98-26D2-49D2-A7D4-93CF50B1107B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7580F9-C7F9-4798-B1F9-00285A4175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38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57182" y="2458723"/>
            <a:ext cx="35553012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98136" y="2458723"/>
            <a:ext cx="106110408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B45FB-ADDA-4B6D-9D83-C8ACAF422105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8F6B6-86FD-4672-B3F7-FF84EF6EDA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84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67B25-D61B-45D9-9DDC-4993D3FABD46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8588B-E0E5-4716-AA82-ED3FA2D612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59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8" y="14102081"/>
            <a:ext cx="27980640" cy="4358640"/>
          </a:xfrm>
        </p:spPr>
        <p:txBody>
          <a:bodyPr anchor="t"/>
          <a:lstStyle>
            <a:lvl1pPr algn="l">
              <a:defRPr sz="78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8" y="9301487"/>
            <a:ext cx="27980640" cy="4800599"/>
          </a:xfrm>
        </p:spPr>
        <p:txBody>
          <a:bodyPr anchor="b"/>
          <a:lstStyle>
            <a:lvl1pPr marL="0" indent="0">
              <a:buNone/>
              <a:defRPr sz="3962">
                <a:solidFill>
                  <a:schemeClr val="tx1">
                    <a:tint val="75000"/>
                  </a:schemeClr>
                </a:solidFill>
              </a:defRPr>
            </a:lvl1pPr>
            <a:lvl2pPr marL="898540" indent="0">
              <a:buNone/>
              <a:defRPr sz="3474">
                <a:solidFill>
                  <a:schemeClr val="tx1">
                    <a:tint val="75000"/>
                  </a:schemeClr>
                </a:solidFill>
              </a:defRPr>
            </a:lvl2pPr>
            <a:lvl3pPr marL="1797079" indent="0">
              <a:buNone/>
              <a:defRPr sz="3169">
                <a:solidFill>
                  <a:schemeClr val="tx1">
                    <a:tint val="75000"/>
                  </a:schemeClr>
                </a:solidFill>
              </a:defRPr>
            </a:lvl3pPr>
            <a:lvl4pPr marL="2695620" indent="0">
              <a:buNone/>
              <a:defRPr sz="2743">
                <a:solidFill>
                  <a:schemeClr val="tx1">
                    <a:tint val="75000"/>
                  </a:schemeClr>
                </a:solidFill>
              </a:defRPr>
            </a:lvl4pPr>
            <a:lvl5pPr marL="3594160" indent="0">
              <a:buNone/>
              <a:defRPr sz="2743">
                <a:solidFill>
                  <a:schemeClr val="tx1">
                    <a:tint val="75000"/>
                  </a:schemeClr>
                </a:solidFill>
              </a:defRPr>
            </a:lvl5pPr>
            <a:lvl6pPr marL="4492699" indent="0">
              <a:buNone/>
              <a:defRPr sz="2743">
                <a:solidFill>
                  <a:schemeClr val="tx1">
                    <a:tint val="75000"/>
                  </a:schemeClr>
                </a:solidFill>
              </a:defRPr>
            </a:lvl6pPr>
            <a:lvl7pPr marL="5391240" indent="0">
              <a:buNone/>
              <a:defRPr sz="2743">
                <a:solidFill>
                  <a:schemeClr val="tx1">
                    <a:tint val="75000"/>
                  </a:schemeClr>
                </a:solidFill>
              </a:defRPr>
            </a:lvl7pPr>
            <a:lvl8pPr marL="6289780" indent="0">
              <a:buNone/>
              <a:defRPr sz="2743">
                <a:solidFill>
                  <a:schemeClr val="tx1">
                    <a:tint val="75000"/>
                  </a:schemeClr>
                </a:solidFill>
              </a:defRPr>
            </a:lvl8pPr>
            <a:lvl9pPr marL="7188320" indent="0">
              <a:buNone/>
              <a:defRPr sz="27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ED593-ABD5-406F-AC01-3333D87F2D67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08306-4FFE-4B6F-80FE-C2E563793A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867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98134" y="14335768"/>
            <a:ext cx="70831711" cy="40553641"/>
          </a:xfrm>
        </p:spPr>
        <p:txBody>
          <a:bodyPr/>
          <a:lstStyle>
            <a:lvl1pPr>
              <a:defRPr sz="5486"/>
            </a:lvl1pPr>
            <a:lvl2pPr>
              <a:defRPr sz="4754"/>
            </a:lvl2pPr>
            <a:lvl3pPr>
              <a:defRPr sz="3962"/>
            </a:lvl3pPr>
            <a:lvl4pPr>
              <a:defRPr sz="3474"/>
            </a:lvl4pPr>
            <a:lvl5pPr>
              <a:defRPr sz="3474"/>
            </a:lvl5pPr>
            <a:lvl6pPr>
              <a:defRPr sz="3474"/>
            </a:lvl6pPr>
            <a:lvl7pPr>
              <a:defRPr sz="3474"/>
            </a:lvl7pPr>
            <a:lvl8pPr>
              <a:defRPr sz="3474"/>
            </a:lvl8pPr>
            <a:lvl9pPr>
              <a:defRPr sz="34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78484" y="14335768"/>
            <a:ext cx="70831711" cy="40553641"/>
          </a:xfrm>
        </p:spPr>
        <p:txBody>
          <a:bodyPr/>
          <a:lstStyle>
            <a:lvl1pPr>
              <a:defRPr sz="5486"/>
            </a:lvl1pPr>
            <a:lvl2pPr>
              <a:defRPr sz="4754"/>
            </a:lvl2pPr>
            <a:lvl3pPr>
              <a:defRPr sz="3962"/>
            </a:lvl3pPr>
            <a:lvl4pPr>
              <a:defRPr sz="3474"/>
            </a:lvl4pPr>
            <a:lvl5pPr>
              <a:defRPr sz="3474"/>
            </a:lvl5pPr>
            <a:lvl6pPr>
              <a:defRPr sz="3474"/>
            </a:lvl6pPr>
            <a:lvl7pPr>
              <a:defRPr sz="3474"/>
            </a:lvl7pPr>
            <a:lvl8pPr>
              <a:defRPr sz="3474"/>
            </a:lvl8pPr>
            <a:lvl9pPr>
              <a:defRPr sz="34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38626-EF4C-4121-A0C9-055DBE32E4BA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47123-1D1D-4285-B2DD-A08A07D49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679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27840561" y="162339"/>
            <a:ext cx="4620639" cy="644960"/>
          </a:xfrm>
          <a:prstGeom prst="rect">
            <a:avLst/>
          </a:prstGeom>
          <a:noFill/>
          <a:ln>
            <a:noFill/>
          </a:ln>
        </p:spPr>
        <p:txBody>
          <a:bodyPr lIns="62905" tIns="31452" rIns="62905" bIns="31452">
            <a:spAutoFit/>
          </a:bodyPr>
          <a:lstStyle>
            <a:lvl1pPr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897408" eaLnBrk="1" hangingPunct="1">
              <a:defRPr/>
            </a:pPr>
            <a:r>
              <a:rPr lang="en-US" sz="1889" b="1"/>
              <a:t>IEEE 2016 Conference on Computer Vision and Pattern Recognition </a:t>
            </a: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0562" y="1764196"/>
            <a:ext cx="4601183" cy="115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0" y="409896"/>
            <a:ext cx="21096514" cy="2169159"/>
          </a:xfrm>
        </p:spPr>
        <p:txBody>
          <a:bodyPr>
            <a:noAutofit/>
          </a:bodyPr>
          <a:lstStyle>
            <a:lvl1pPr>
              <a:defRPr sz="2682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4" y="3135091"/>
            <a:ext cx="10275571" cy="18200914"/>
          </a:xfrm>
        </p:spPr>
        <p:txBody>
          <a:bodyPr>
            <a:normAutofit/>
          </a:bodyPr>
          <a:lstStyle>
            <a:lvl1pPr marL="250051" indent="-250051">
              <a:buNone/>
              <a:defRPr sz="1768">
                <a:latin typeface="Arial"/>
                <a:cs typeface="Arial"/>
              </a:defRPr>
            </a:lvl1pPr>
            <a:lvl2pPr marL="483484" indent="-399606">
              <a:buFont typeface="Wingdings" charset="2"/>
              <a:buChar char="Ø"/>
              <a:defRPr sz="1402">
                <a:latin typeface="Arial"/>
                <a:cs typeface="Arial"/>
              </a:defRPr>
            </a:lvl2pPr>
            <a:lvl3pPr marL="566570" indent="-333136">
              <a:defRPr sz="1158">
                <a:latin typeface="Arial"/>
                <a:cs typeface="Arial"/>
              </a:defRPr>
            </a:lvl3pPr>
            <a:lvl4pPr marL="732742" indent="-399606">
              <a:defRPr sz="975">
                <a:latin typeface="Arial"/>
                <a:cs typeface="Arial"/>
              </a:defRPr>
            </a:lvl4pPr>
            <a:lvl5pPr marL="883089" indent="-883089">
              <a:defRPr sz="1402"/>
            </a:lvl5pPr>
            <a:lvl6pPr>
              <a:defRPr sz="3169"/>
            </a:lvl6pPr>
            <a:lvl7pPr>
              <a:defRPr sz="3169"/>
            </a:lvl7pPr>
            <a:lvl8pPr>
              <a:defRPr sz="3169"/>
            </a:lvl8pPr>
            <a:lvl9pPr>
              <a:defRPr sz="3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1235694" y="3135091"/>
            <a:ext cx="10275571" cy="18200914"/>
          </a:xfrm>
        </p:spPr>
        <p:txBody>
          <a:bodyPr>
            <a:normAutofit/>
          </a:bodyPr>
          <a:lstStyle>
            <a:lvl1pPr marL="250051" indent="-250051">
              <a:buNone/>
              <a:defRPr sz="1768">
                <a:latin typeface="Arial"/>
                <a:cs typeface="Arial"/>
              </a:defRPr>
            </a:lvl1pPr>
            <a:lvl2pPr marL="483484" indent="-399606">
              <a:buFont typeface="Wingdings" charset="2"/>
              <a:buChar char="Ø"/>
              <a:defRPr sz="1402">
                <a:latin typeface="Arial"/>
                <a:cs typeface="Arial"/>
              </a:defRPr>
            </a:lvl2pPr>
            <a:lvl3pPr marL="566570" indent="-333136">
              <a:defRPr sz="1158">
                <a:latin typeface="Arial"/>
                <a:cs typeface="Arial"/>
              </a:defRPr>
            </a:lvl3pPr>
            <a:lvl4pPr marL="732742" indent="-399606">
              <a:defRPr sz="975">
                <a:latin typeface="Arial"/>
                <a:cs typeface="Arial"/>
              </a:defRPr>
            </a:lvl4pPr>
            <a:lvl5pPr marL="883089" indent="-883089">
              <a:defRPr sz="1402"/>
            </a:lvl5pPr>
            <a:lvl6pPr>
              <a:defRPr sz="3169"/>
            </a:lvl6pPr>
            <a:lvl7pPr>
              <a:defRPr sz="3169"/>
            </a:lvl7pPr>
            <a:lvl8pPr>
              <a:defRPr sz="3169"/>
            </a:lvl8pPr>
            <a:lvl9pPr>
              <a:defRPr sz="3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2185634" y="3135091"/>
            <a:ext cx="10275571" cy="18200914"/>
          </a:xfrm>
        </p:spPr>
        <p:txBody>
          <a:bodyPr>
            <a:normAutofit/>
          </a:bodyPr>
          <a:lstStyle>
            <a:lvl1pPr marL="250051" indent="-250051">
              <a:buNone/>
              <a:defRPr sz="1768">
                <a:latin typeface="Arial"/>
                <a:cs typeface="Arial"/>
              </a:defRPr>
            </a:lvl1pPr>
            <a:lvl2pPr marL="483484" indent="-399606">
              <a:buFont typeface="Wingdings" charset="2"/>
              <a:buChar char="Ø"/>
              <a:defRPr sz="1402">
                <a:latin typeface="Arial"/>
                <a:cs typeface="Arial"/>
              </a:defRPr>
            </a:lvl2pPr>
            <a:lvl3pPr marL="566570" indent="-333136">
              <a:defRPr sz="1158">
                <a:latin typeface="Arial"/>
                <a:cs typeface="Arial"/>
              </a:defRPr>
            </a:lvl3pPr>
            <a:lvl4pPr marL="732742" indent="-399606">
              <a:defRPr sz="975">
                <a:latin typeface="Arial"/>
                <a:cs typeface="Arial"/>
              </a:defRPr>
            </a:lvl4pPr>
            <a:lvl5pPr marL="883089" indent="-883089">
              <a:defRPr sz="1402"/>
            </a:lvl5pPr>
            <a:lvl6pPr>
              <a:defRPr sz="3169"/>
            </a:lvl6pPr>
            <a:lvl7pPr>
              <a:defRPr sz="3169"/>
            </a:lvl7pPr>
            <a:lvl8pPr>
              <a:defRPr sz="3169"/>
            </a:lvl8pPr>
            <a:lvl9pPr>
              <a:defRPr sz="3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675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83464-EF2B-4E0F-884C-A8E0B3FBEE7B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F0677-D1DF-48DF-A3F2-D5A2F069F4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8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C4155-74F3-4D78-BA7D-F5378428289B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2E68A-65B2-4F6D-B8C7-A6ED4ACCA3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38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7" y="873760"/>
            <a:ext cx="10829928" cy="3718560"/>
          </a:xfrm>
        </p:spPr>
        <p:txBody>
          <a:bodyPr anchor="b"/>
          <a:lstStyle>
            <a:lvl1pPr algn="l">
              <a:defRPr sz="396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3" y="873766"/>
            <a:ext cx="18402300" cy="18729961"/>
          </a:xfrm>
        </p:spPr>
        <p:txBody>
          <a:bodyPr/>
          <a:lstStyle>
            <a:lvl1pPr>
              <a:defRPr sz="6217"/>
            </a:lvl1pPr>
            <a:lvl2pPr>
              <a:defRPr sz="5486"/>
            </a:lvl2pPr>
            <a:lvl3pPr>
              <a:defRPr sz="4754"/>
            </a:lvl3pPr>
            <a:lvl4pPr>
              <a:defRPr sz="3962"/>
            </a:lvl4pPr>
            <a:lvl5pPr>
              <a:defRPr sz="3962"/>
            </a:lvl5pPr>
            <a:lvl6pPr>
              <a:defRPr sz="3962"/>
            </a:lvl6pPr>
            <a:lvl7pPr>
              <a:defRPr sz="3962"/>
            </a:lvl7pPr>
            <a:lvl8pPr>
              <a:defRPr sz="3962"/>
            </a:lvl8pPr>
            <a:lvl9pPr>
              <a:defRPr sz="39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7" y="4592326"/>
            <a:ext cx="10829928" cy="15011401"/>
          </a:xfrm>
        </p:spPr>
        <p:txBody>
          <a:bodyPr/>
          <a:lstStyle>
            <a:lvl1pPr marL="0" indent="0">
              <a:buNone/>
              <a:defRPr sz="2743"/>
            </a:lvl1pPr>
            <a:lvl2pPr marL="898540" indent="0">
              <a:buNone/>
              <a:defRPr sz="2377"/>
            </a:lvl2pPr>
            <a:lvl3pPr marL="1797079" indent="0">
              <a:buNone/>
              <a:defRPr sz="1889"/>
            </a:lvl3pPr>
            <a:lvl4pPr marL="2695620" indent="0">
              <a:buNone/>
              <a:defRPr sz="1707"/>
            </a:lvl4pPr>
            <a:lvl5pPr marL="3594160" indent="0">
              <a:buNone/>
              <a:defRPr sz="1707"/>
            </a:lvl5pPr>
            <a:lvl6pPr marL="4492699" indent="0">
              <a:buNone/>
              <a:defRPr sz="1707"/>
            </a:lvl6pPr>
            <a:lvl7pPr marL="5391240" indent="0">
              <a:buNone/>
              <a:defRPr sz="1707"/>
            </a:lvl7pPr>
            <a:lvl8pPr marL="6289780" indent="0">
              <a:buNone/>
              <a:defRPr sz="1707"/>
            </a:lvl8pPr>
            <a:lvl9pPr marL="7188320" indent="0">
              <a:buNone/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EEE55-A9E9-47FB-9FFA-3BE2CFCBD06B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1552B-D78D-4302-9C94-033DE4EE64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35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7"/>
            <a:ext cx="19751040" cy="1813561"/>
          </a:xfrm>
        </p:spPr>
        <p:txBody>
          <a:bodyPr anchor="b"/>
          <a:lstStyle>
            <a:lvl1pPr algn="l">
              <a:defRPr sz="396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6217"/>
            </a:lvl1pPr>
            <a:lvl2pPr marL="898540" indent="0">
              <a:buNone/>
              <a:defRPr sz="5486"/>
            </a:lvl2pPr>
            <a:lvl3pPr marL="1797079" indent="0">
              <a:buNone/>
              <a:defRPr sz="4754"/>
            </a:lvl3pPr>
            <a:lvl4pPr marL="2695620" indent="0">
              <a:buNone/>
              <a:defRPr sz="3962"/>
            </a:lvl4pPr>
            <a:lvl5pPr marL="3594160" indent="0">
              <a:buNone/>
              <a:defRPr sz="3962"/>
            </a:lvl5pPr>
            <a:lvl6pPr marL="4492699" indent="0">
              <a:buNone/>
              <a:defRPr sz="3962"/>
            </a:lvl6pPr>
            <a:lvl7pPr marL="5391240" indent="0">
              <a:buNone/>
              <a:defRPr sz="3962"/>
            </a:lvl7pPr>
            <a:lvl8pPr marL="6289780" indent="0">
              <a:buNone/>
              <a:defRPr sz="3962"/>
            </a:lvl8pPr>
            <a:lvl9pPr marL="7188320" indent="0">
              <a:buNone/>
              <a:defRPr sz="3962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8"/>
            <a:ext cx="19751040" cy="2575559"/>
          </a:xfrm>
        </p:spPr>
        <p:txBody>
          <a:bodyPr/>
          <a:lstStyle>
            <a:lvl1pPr marL="0" indent="0">
              <a:buNone/>
              <a:defRPr sz="2743"/>
            </a:lvl1pPr>
            <a:lvl2pPr marL="898540" indent="0">
              <a:buNone/>
              <a:defRPr sz="2377"/>
            </a:lvl2pPr>
            <a:lvl3pPr marL="1797079" indent="0">
              <a:buNone/>
              <a:defRPr sz="1889"/>
            </a:lvl3pPr>
            <a:lvl4pPr marL="2695620" indent="0">
              <a:buNone/>
              <a:defRPr sz="1707"/>
            </a:lvl4pPr>
            <a:lvl5pPr marL="3594160" indent="0">
              <a:buNone/>
              <a:defRPr sz="1707"/>
            </a:lvl5pPr>
            <a:lvl6pPr marL="4492699" indent="0">
              <a:buNone/>
              <a:defRPr sz="1707"/>
            </a:lvl6pPr>
            <a:lvl7pPr marL="5391240" indent="0">
              <a:buNone/>
              <a:defRPr sz="1707"/>
            </a:lvl7pPr>
            <a:lvl8pPr marL="6289780" indent="0">
              <a:buNone/>
              <a:defRPr sz="1707"/>
            </a:lvl8pPr>
            <a:lvl9pPr marL="7188320" indent="0">
              <a:buNone/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2B95C-B858-4687-87B9-89FE7F85AD79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8FB6D-27A1-4C33-9203-0F4C1405E2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58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646407" y="877956"/>
            <a:ext cx="2962558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46407" y="5120309"/>
            <a:ext cx="29625587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6407" y="20340432"/>
            <a:ext cx="7679987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2377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5664F43-FD81-410D-8C38-D7E88D1033AA}" type="datetime1">
              <a:rPr lang="en-US" altLang="en-US"/>
              <a:pPr>
                <a:defRPr/>
              </a:pPr>
              <a:t>2/10/2020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607" y="20340432"/>
            <a:ext cx="10423187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2377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2007" y="20340432"/>
            <a:ext cx="7679987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2377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99441A0-4CBB-4DD7-A2FE-992E4E21AE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896948" rtl="0" eaLnBrk="0" fontAlgn="base" hangingPunct="0">
        <a:spcBef>
          <a:spcPct val="0"/>
        </a:spcBef>
        <a:spcAft>
          <a:spcPct val="0"/>
        </a:spcAft>
        <a:defRPr sz="8594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896948" rtl="0" eaLnBrk="0" fontAlgn="base" hangingPunct="0">
        <a:spcBef>
          <a:spcPct val="0"/>
        </a:spcBef>
        <a:spcAft>
          <a:spcPct val="0"/>
        </a:spcAft>
        <a:defRPr sz="8594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896948" rtl="0" eaLnBrk="0" fontAlgn="base" hangingPunct="0">
        <a:spcBef>
          <a:spcPct val="0"/>
        </a:spcBef>
        <a:spcAft>
          <a:spcPct val="0"/>
        </a:spcAft>
        <a:defRPr sz="8594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896948" rtl="0" eaLnBrk="0" fontAlgn="base" hangingPunct="0">
        <a:spcBef>
          <a:spcPct val="0"/>
        </a:spcBef>
        <a:spcAft>
          <a:spcPct val="0"/>
        </a:spcAft>
        <a:defRPr sz="8594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896948" rtl="0" eaLnBrk="0" fontAlgn="base" hangingPunct="0">
        <a:spcBef>
          <a:spcPct val="0"/>
        </a:spcBef>
        <a:spcAft>
          <a:spcPct val="0"/>
        </a:spcAft>
        <a:defRPr sz="8594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227894" algn="ctr" defTabSz="898124" rtl="0" fontAlgn="base">
        <a:spcBef>
          <a:spcPct val="0"/>
        </a:spcBef>
        <a:spcAft>
          <a:spcPct val="0"/>
        </a:spcAft>
        <a:defRPr sz="8594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455787" algn="ctr" defTabSz="898124" rtl="0" fontAlgn="base">
        <a:spcBef>
          <a:spcPct val="0"/>
        </a:spcBef>
        <a:spcAft>
          <a:spcPct val="0"/>
        </a:spcAft>
        <a:defRPr sz="8594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683681" algn="ctr" defTabSz="898124" rtl="0" fontAlgn="base">
        <a:spcBef>
          <a:spcPct val="0"/>
        </a:spcBef>
        <a:spcAft>
          <a:spcPct val="0"/>
        </a:spcAft>
        <a:defRPr sz="8594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911575" algn="ctr" defTabSz="898124" rtl="0" fontAlgn="base">
        <a:spcBef>
          <a:spcPct val="0"/>
        </a:spcBef>
        <a:spcAft>
          <a:spcPct val="0"/>
        </a:spcAft>
        <a:defRPr sz="8594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671501" indent="-671501" algn="l" defTabSz="8969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6217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1458145" indent="-559262" algn="l" defTabSz="8969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5486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2243821" indent="-447023" algn="l" defTabSz="8969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754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3143672" indent="-447023" algn="l" defTabSz="8969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962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4040619" indent="-447023" algn="l" defTabSz="89694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962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4941970" indent="-449270" algn="l" defTabSz="898540" rtl="0" eaLnBrk="1" latinLnBrk="0" hangingPunct="1">
        <a:spcBef>
          <a:spcPct val="20000"/>
        </a:spcBef>
        <a:buFont typeface="Arial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6pPr>
      <a:lvl7pPr marL="5840511" indent="-449270" algn="l" defTabSz="898540" rtl="0" eaLnBrk="1" latinLnBrk="0" hangingPunct="1">
        <a:spcBef>
          <a:spcPct val="20000"/>
        </a:spcBef>
        <a:buFont typeface="Arial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7pPr>
      <a:lvl8pPr marL="6739049" indent="-449270" algn="l" defTabSz="898540" rtl="0" eaLnBrk="1" latinLnBrk="0" hangingPunct="1">
        <a:spcBef>
          <a:spcPct val="20000"/>
        </a:spcBef>
        <a:buFont typeface="Arial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8pPr>
      <a:lvl9pPr marL="7637589" indent="-449270" algn="l" defTabSz="898540" rtl="0" eaLnBrk="1" latinLnBrk="0" hangingPunct="1">
        <a:spcBef>
          <a:spcPct val="20000"/>
        </a:spcBef>
        <a:buFont typeface="Arial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8540" rtl="0" eaLnBrk="1" latinLnBrk="0" hangingPunct="1">
        <a:defRPr sz="3474" kern="1200">
          <a:solidFill>
            <a:schemeClr val="tx1"/>
          </a:solidFill>
          <a:latin typeface="+mn-lt"/>
          <a:ea typeface="+mn-ea"/>
          <a:cs typeface="+mn-cs"/>
        </a:defRPr>
      </a:lvl1pPr>
      <a:lvl2pPr marL="898540" algn="l" defTabSz="898540" rtl="0" eaLnBrk="1" latinLnBrk="0" hangingPunct="1">
        <a:defRPr sz="3474" kern="1200">
          <a:solidFill>
            <a:schemeClr val="tx1"/>
          </a:solidFill>
          <a:latin typeface="+mn-lt"/>
          <a:ea typeface="+mn-ea"/>
          <a:cs typeface="+mn-cs"/>
        </a:defRPr>
      </a:lvl2pPr>
      <a:lvl3pPr marL="1797079" algn="l" defTabSz="898540" rtl="0" eaLnBrk="1" latinLnBrk="0" hangingPunct="1">
        <a:defRPr sz="3474" kern="1200">
          <a:solidFill>
            <a:schemeClr val="tx1"/>
          </a:solidFill>
          <a:latin typeface="+mn-lt"/>
          <a:ea typeface="+mn-ea"/>
          <a:cs typeface="+mn-cs"/>
        </a:defRPr>
      </a:lvl3pPr>
      <a:lvl4pPr marL="2695620" algn="l" defTabSz="898540" rtl="0" eaLnBrk="1" latinLnBrk="0" hangingPunct="1">
        <a:defRPr sz="3474" kern="1200">
          <a:solidFill>
            <a:schemeClr val="tx1"/>
          </a:solidFill>
          <a:latin typeface="+mn-lt"/>
          <a:ea typeface="+mn-ea"/>
          <a:cs typeface="+mn-cs"/>
        </a:defRPr>
      </a:lvl4pPr>
      <a:lvl5pPr marL="3594160" algn="l" defTabSz="898540" rtl="0" eaLnBrk="1" latinLnBrk="0" hangingPunct="1">
        <a:defRPr sz="3474" kern="1200">
          <a:solidFill>
            <a:schemeClr val="tx1"/>
          </a:solidFill>
          <a:latin typeface="+mn-lt"/>
          <a:ea typeface="+mn-ea"/>
          <a:cs typeface="+mn-cs"/>
        </a:defRPr>
      </a:lvl5pPr>
      <a:lvl6pPr marL="4492699" algn="l" defTabSz="898540" rtl="0" eaLnBrk="1" latinLnBrk="0" hangingPunct="1">
        <a:defRPr sz="3474" kern="1200">
          <a:solidFill>
            <a:schemeClr val="tx1"/>
          </a:solidFill>
          <a:latin typeface="+mn-lt"/>
          <a:ea typeface="+mn-ea"/>
          <a:cs typeface="+mn-cs"/>
        </a:defRPr>
      </a:lvl6pPr>
      <a:lvl7pPr marL="5391240" algn="l" defTabSz="898540" rtl="0" eaLnBrk="1" latinLnBrk="0" hangingPunct="1">
        <a:defRPr sz="3474" kern="1200">
          <a:solidFill>
            <a:schemeClr val="tx1"/>
          </a:solidFill>
          <a:latin typeface="+mn-lt"/>
          <a:ea typeface="+mn-ea"/>
          <a:cs typeface="+mn-cs"/>
        </a:defRPr>
      </a:lvl7pPr>
      <a:lvl8pPr marL="6289780" algn="l" defTabSz="898540" rtl="0" eaLnBrk="1" latinLnBrk="0" hangingPunct="1">
        <a:defRPr sz="3474" kern="1200">
          <a:solidFill>
            <a:schemeClr val="tx1"/>
          </a:solidFill>
          <a:latin typeface="+mn-lt"/>
          <a:ea typeface="+mn-ea"/>
          <a:cs typeface="+mn-cs"/>
        </a:defRPr>
      </a:lvl8pPr>
      <a:lvl9pPr marL="7188320" algn="l" defTabSz="898540" rtl="0" eaLnBrk="1" latinLnBrk="0" hangingPunct="1">
        <a:defRPr sz="34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tiff"/><Relationship Id="rId19" Type="http://schemas.openxmlformats.org/officeDocument/2006/relationships/image" Target="../media/image18.png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9606" y="-45011"/>
            <a:ext cx="32918400" cy="2567740"/>
          </a:xfrm>
          <a:prstGeom prst="rect">
            <a:avLst/>
          </a:prstGeom>
          <a:solidFill>
            <a:srgbClr val="0A58C0">
              <a:alpha val="63922"/>
            </a:srgb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77">
              <a:solidFill>
                <a:schemeClr val="bg1"/>
              </a:solidFill>
            </a:endParaRPr>
          </a:p>
        </p:txBody>
      </p:sp>
      <p:sp>
        <p:nvSpPr>
          <p:cNvPr id="4098" name="Title 13"/>
          <p:cNvSpPr>
            <a:spLocks noGrp="1"/>
          </p:cNvSpPr>
          <p:nvPr>
            <p:ph type="title"/>
          </p:nvPr>
        </p:nvSpPr>
        <p:spPr>
          <a:xfrm>
            <a:off x="4708019" y="19095"/>
            <a:ext cx="23126942" cy="1038985"/>
          </a:xfrm>
        </p:spPr>
        <p:txBody>
          <a:bodyPr/>
          <a:lstStyle/>
          <a:p>
            <a:pPr>
              <a:spcBef>
                <a:spcPts val="1097"/>
              </a:spcBef>
            </a:pPr>
            <a:r>
              <a:rPr lang="en-US" sz="600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MaskRNN</a:t>
            </a:r>
            <a:r>
              <a:rPr lang="en-US" sz="60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Instance Level Video Object Segmentation </a:t>
            </a:r>
            <a:endParaRPr lang="en-US" altLang="en-US" sz="600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106" name="TextBox 2"/>
          <p:cNvSpPr txBox="1">
            <a:spLocks noChangeArrowheads="1"/>
          </p:cNvSpPr>
          <p:nvPr/>
        </p:nvSpPr>
        <p:spPr bwMode="auto">
          <a:xfrm>
            <a:off x="27997225" y="5968394"/>
            <a:ext cx="184731" cy="62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0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9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7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65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65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5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5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5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65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74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AutoShape 492"/>
          <p:cNvSpPr>
            <a:spLocks noChangeArrowheads="1"/>
          </p:cNvSpPr>
          <p:nvPr/>
        </p:nvSpPr>
        <p:spPr bwMode="auto">
          <a:xfrm>
            <a:off x="242962" y="2724431"/>
            <a:ext cx="9293349" cy="557349"/>
          </a:xfrm>
          <a:prstGeom prst="roundRect">
            <a:avLst>
              <a:gd name="adj" fmla="val 50000"/>
            </a:avLst>
          </a:prstGeom>
          <a:solidFill>
            <a:srgbClr val="4D7FC2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</p:spPr>
        <p:txBody>
          <a:bodyPr wrap="none" lIns="26665" tIns="12874" rIns="26665" bIns="12874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000" b="1">
                <a:solidFill>
                  <a:schemeClr val="bg1"/>
                </a:solidFill>
                <a:latin typeface="Verdana" panose="020B0604030504040204" pitchFamily="34" charset="0"/>
              </a:rPr>
              <a:t>	1. Introduction</a:t>
            </a:r>
            <a:endParaRPr kumimoji="0" lang="en-US" altLang="zh-TW" sz="4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18" name="AutoShape 492"/>
          <p:cNvSpPr>
            <a:spLocks noChangeArrowheads="1"/>
          </p:cNvSpPr>
          <p:nvPr/>
        </p:nvSpPr>
        <p:spPr bwMode="auto">
          <a:xfrm>
            <a:off x="242748" y="9319332"/>
            <a:ext cx="14245709" cy="557349"/>
          </a:xfrm>
          <a:prstGeom prst="roundRect">
            <a:avLst>
              <a:gd name="adj" fmla="val 50000"/>
            </a:avLst>
          </a:prstGeom>
          <a:solidFill>
            <a:srgbClr val="4D7FC2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</p:spPr>
        <p:txBody>
          <a:bodyPr wrap="none" lIns="26665" tIns="12874" rIns="26665" bIns="12874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000" b="1">
                <a:solidFill>
                  <a:schemeClr val="bg1"/>
                </a:solidFill>
                <a:latin typeface="Verdana" panose="020B0604030504040204" pitchFamily="34" charset="0"/>
              </a:rPr>
              <a:t>	3. </a:t>
            </a:r>
            <a:r>
              <a:rPr kumimoji="0" lang="en-US" altLang="zh-TW" sz="4000" b="1" err="1">
                <a:solidFill>
                  <a:schemeClr val="bg1"/>
                </a:solidFill>
                <a:latin typeface="Verdana" panose="020B0604030504040204" pitchFamily="34" charset="0"/>
              </a:rPr>
              <a:t>MaskRNN</a:t>
            </a:r>
            <a:r>
              <a:rPr kumimoji="0" lang="en-US" altLang="zh-TW" sz="4000" b="1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kumimoji="0" lang="mr-IN" altLang="zh-TW" sz="4000" b="1">
                <a:solidFill>
                  <a:schemeClr val="bg1"/>
                </a:solidFill>
                <a:latin typeface="Verdana" panose="020B0604030504040204" pitchFamily="34" charset="0"/>
              </a:rPr>
              <a:t>–</a:t>
            </a:r>
            <a:r>
              <a:rPr kumimoji="0" lang="en-US" altLang="zh-TW" sz="4000" b="1">
                <a:solidFill>
                  <a:schemeClr val="bg1"/>
                </a:solidFill>
                <a:latin typeface="Verdana" panose="020B0604030504040204" pitchFamily="34" charset="0"/>
              </a:rPr>
              <a:t> Binary Segmentation</a:t>
            </a:r>
            <a:endParaRPr kumimoji="0" lang="en-US" altLang="zh-TW" sz="4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grpSp>
        <p:nvGrpSpPr>
          <p:cNvPr id="21" name="Group 1192"/>
          <p:cNvGrpSpPr>
            <a:grpSpLocks/>
          </p:cNvGrpSpPr>
          <p:nvPr/>
        </p:nvGrpSpPr>
        <p:grpSpPr bwMode="auto">
          <a:xfrm>
            <a:off x="23884072" y="10427570"/>
            <a:ext cx="8617213" cy="510041"/>
            <a:chOff x="24478" y="9897"/>
            <a:chExt cx="6786" cy="262"/>
          </a:xfrm>
        </p:grpSpPr>
        <p:sp>
          <p:nvSpPr>
            <p:cNvPr id="22" name="Text Box 1193"/>
            <p:cNvSpPr txBox="1">
              <a:spLocks noChangeArrowheads="1"/>
            </p:cNvSpPr>
            <p:nvPr/>
          </p:nvSpPr>
          <p:spPr bwMode="auto">
            <a:xfrm>
              <a:off x="25533" y="9897"/>
              <a:ext cx="5731" cy="2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TW" sz="2600" b="1">
                  <a:solidFill>
                    <a:srgbClr val="4D7FC2"/>
                  </a:solidFill>
                  <a:latin typeface="Verdana" panose="020B0604030504040204" pitchFamily="34" charset="0"/>
                </a:rPr>
                <a:t>Qualitative Results</a:t>
              </a:r>
            </a:p>
          </p:txBody>
        </p:sp>
        <p:sp>
          <p:nvSpPr>
            <p:cNvPr id="24" name="Text Box 1195"/>
            <p:cNvSpPr txBox="1">
              <a:spLocks noChangeArrowheads="1"/>
            </p:cNvSpPr>
            <p:nvPr/>
          </p:nvSpPr>
          <p:spPr bwMode="auto">
            <a:xfrm>
              <a:off x="24478" y="9900"/>
              <a:ext cx="922" cy="259"/>
            </a:xfrm>
            <a:prstGeom prst="rect">
              <a:avLst/>
            </a:prstGeom>
            <a:solidFill>
              <a:srgbClr val="4D7FC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2682" b="1">
                  <a:solidFill>
                    <a:schemeClr val="bg1"/>
                  </a:solidFill>
                  <a:latin typeface="Verdana" panose="020B0604030504040204" pitchFamily="34" charset="0"/>
                </a:rPr>
                <a:t>4.3</a:t>
              </a:r>
            </a:p>
          </p:txBody>
        </p:sp>
      </p:grpSp>
      <p:sp>
        <p:nvSpPr>
          <p:cNvPr id="282" name="AutoShape 492"/>
          <p:cNvSpPr>
            <a:spLocks noChangeArrowheads="1"/>
          </p:cNvSpPr>
          <p:nvPr/>
        </p:nvSpPr>
        <p:spPr bwMode="auto">
          <a:xfrm>
            <a:off x="9993510" y="2724431"/>
            <a:ext cx="22650806" cy="610008"/>
          </a:xfrm>
          <a:prstGeom prst="roundRect">
            <a:avLst>
              <a:gd name="adj" fmla="val 50000"/>
            </a:avLst>
          </a:prstGeom>
          <a:solidFill>
            <a:srgbClr val="4D7FC2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</p:spPr>
        <p:txBody>
          <a:bodyPr wrap="none" lIns="26665" tIns="12874" rIns="26665" bIns="12874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000" b="1">
                <a:solidFill>
                  <a:schemeClr val="bg1"/>
                </a:solidFill>
                <a:latin typeface="Verdana" panose="020B0604030504040204" pitchFamily="34" charset="0"/>
              </a:rPr>
              <a:t>	2. </a:t>
            </a:r>
            <a:r>
              <a:rPr kumimoji="0" lang="en-US" altLang="zh-TW" sz="4000" b="1" err="1">
                <a:solidFill>
                  <a:schemeClr val="bg1"/>
                </a:solidFill>
                <a:latin typeface="Verdana" panose="020B0604030504040204" pitchFamily="34" charset="0"/>
              </a:rPr>
              <a:t>MaskRNN</a:t>
            </a:r>
            <a:r>
              <a:rPr kumimoji="0" lang="en-US" altLang="zh-TW" sz="4000" b="1">
                <a:solidFill>
                  <a:schemeClr val="bg1"/>
                </a:solidFill>
                <a:latin typeface="Verdana" panose="020B0604030504040204" pitchFamily="34" charset="0"/>
              </a:rPr>
              <a:t> - Overview</a:t>
            </a:r>
            <a:endParaRPr kumimoji="0" lang="en-US" altLang="zh-TW" sz="4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63164" y="1112273"/>
            <a:ext cx="19324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Yuan-Ting Hu                       </a:t>
            </a:r>
            <a:r>
              <a:rPr lang="en-US" altLang="zh-TW" sz="440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Jia</a:t>
            </a:r>
            <a:r>
              <a:rPr lang="en-US" altLang="zh-TW" sz="440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-Bin Huang                 Alexander G. </a:t>
            </a:r>
            <a:r>
              <a:rPr lang="en-US" altLang="zh-TW" sz="440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Schwing</a:t>
            </a:r>
            <a:endParaRPr lang="en-US" sz="4000"/>
          </a:p>
        </p:txBody>
      </p:sp>
      <p:grpSp>
        <p:nvGrpSpPr>
          <p:cNvPr id="147" name="Group 1192"/>
          <p:cNvGrpSpPr>
            <a:grpSpLocks/>
          </p:cNvGrpSpPr>
          <p:nvPr/>
        </p:nvGrpSpPr>
        <p:grpSpPr bwMode="auto">
          <a:xfrm>
            <a:off x="15226605" y="15446937"/>
            <a:ext cx="8279902" cy="514207"/>
            <a:chOff x="24478" y="9894"/>
            <a:chExt cx="6482" cy="366"/>
          </a:xfrm>
        </p:grpSpPr>
        <p:sp>
          <p:nvSpPr>
            <p:cNvPr id="148" name="Text Box 1193"/>
            <p:cNvSpPr txBox="1">
              <a:spLocks noChangeArrowheads="1"/>
            </p:cNvSpPr>
            <p:nvPr/>
          </p:nvSpPr>
          <p:spPr bwMode="auto">
            <a:xfrm>
              <a:off x="25480" y="9894"/>
              <a:ext cx="5480" cy="3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TW" sz="2600" b="1">
                  <a:solidFill>
                    <a:srgbClr val="4D7FC2"/>
                  </a:solidFill>
                  <a:latin typeface="Verdana" panose="020B0604030504040204" pitchFamily="34" charset="0"/>
                </a:rPr>
                <a:t>Quantitative Results</a:t>
              </a:r>
            </a:p>
          </p:txBody>
        </p:sp>
        <p:sp>
          <p:nvSpPr>
            <p:cNvPr id="149" name="Text Box 1195"/>
            <p:cNvSpPr txBox="1">
              <a:spLocks noChangeArrowheads="1"/>
            </p:cNvSpPr>
            <p:nvPr/>
          </p:nvSpPr>
          <p:spPr bwMode="auto">
            <a:xfrm>
              <a:off x="24478" y="9900"/>
              <a:ext cx="898" cy="360"/>
            </a:xfrm>
            <a:prstGeom prst="rect">
              <a:avLst/>
            </a:prstGeom>
            <a:solidFill>
              <a:srgbClr val="4D7FC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2682" b="1">
                  <a:solidFill>
                    <a:schemeClr val="bg1"/>
                  </a:solidFill>
                  <a:latin typeface="Verdana" panose="020B0604030504040204" pitchFamily="34" charset="0"/>
                </a:rPr>
                <a:t>4.2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186543" y="188680"/>
            <a:ext cx="2737757" cy="2081787"/>
            <a:chOff x="317896" y="324462"/>
            <a:chExt cx="6159104" cy="46833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15657"/>
            <a:stretch/>
          </p:blipFill>
          <p:spPr>
            <a:xfrm>
              <a:off x="317896" y="3810161"/>
              <a:ext cx="6159104" cy="11976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19635" y="324462"/>
              <a:ext cx="2610363" cy="3380912"/>
            </a:xfrm>
            <a:prstGeom prst="rect">
              <a:avLst/>
            </a:prstGeom>
          </p:spPr>
        </p:pic>
      </p:grpSp>
      <p:sp>
        <p:nvSpPr>
          <p:cNvPr id="146" name="Content Placeholder 14"/>
          <p:cNvSpPr>
            <a:spLocks noGrp="1"/>
          </p:cNvSpPr>
          <p:nvPr>
            <p:ph sz="half" idx="2"/>
          </p:nvPr>
        </p:nvSpPr>
        <p:spPr>
          <a:xfrm>
            <a:off x="31390" y="3356186"/>
            <a:ext cx="9704281" cy="5661416"/>
          </a:xfrm>
        </p:spPr>
        <p:txBody>
          <a:bodyPr>
            <a:noAutofit/>
          </a:bodyPr>
          <a:lstStyle/>
          <a:p>
            <a:pPr marL="348329" indent="-348329">
              <a:buFont typeface="Arial" charset="0"/>
              <a:buChar char="•"/>
            </a:pPr>
            <a:r>
              <a:rPr lang="en-US" sz="2800" b="1"/>
              <a:t>Instance level video object segmentation </a:t>
            </a:r>
            <a:endParaRPr lang="en-US" sz="2800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2682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1219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1219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1219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1219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1219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1219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1219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1219"/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sz="1219"/>
          </a:p>
          <a:p>
            <a:pPr marL="348329" indent="-348329">
              <a:buFont typeface="Arial" charset="0"/>
              <a:buChar char="•"/>
            </a:pPr>
            <a:r>
              <a:rPr lang="en-US" sz="2800" b="1"/>
              <a:t>Challenges</a:t>
            </a:r>
            <a:r>
              <a:rPr lang="en-US" sz="2600"/>
              <a:t>:</a:t>
            </a:r>
            <a:r>
              <a:rPr lang="en-US" sz="2682"/>
              <a:t> </a:t>
            </a:r>
            <a:r>
              <a:rPr lang="en-US" sz="2600"/>
              <a:t>Occlusion, deformation, dynamic background </a:t>
            </a:r>
          </a:p>
          <a:p>
            <a:pPr marL="348329" indent="-348329">
              <a:buFont typeface="Arial" charset="0"/>
              <a:buChar char="•"/>
            </a:pPr>
            <a:r>
              <a:rPr lang="en-US" sz="2800" b="1"/>
              <a:t>Contributions</a:t>
            </a:r>
            <a:endParaRPr lang="en-US" sz="2800"/>
          </a:p>
          <a:p>
            <a:pPr marL="512096" lvl="1" indent="-278663">
              <a:buFont typeface="Arial" panose="020B0604020202020204" pitchFamily="34" charset="0"/>
              <a:buChar char="•"/>
            </a:pPr>
            <a:r>
              <a:rPr lang="en-US" sz="2600" err="1"/>
              <a:t>MaskRNN</a:t>
            </a:r>
            <a:r>
              <a:rPr lang="en-US" sz="2600"/>
              <a:t>, a recurrent neural net based approach for instance-level video object segmentation</a:t>
            </a:r>
          </a:p>
          <a:p>
            <a:pPr marL="512096" lvl="1" indent="-278663">
              <a:buFont typeface="Arial" panose="020B0604020202020204" pitchFamily="34" charset="0"/>
              <a:buChar char="•"/>
            </a:pPr>
            <a:r>
              <a:rPr lang="en-US" sz="2600"/>
              <a:t>Leverage long-term temporal information and the location prior </a:t>
            </a:r>
          </a:p>
        </p:txBody>
      </p:sp>
      <p:sp>
        <p:nvSpPr>
          <p:cNvPr id="118" name="Content Placeholder 14"/>
          <p:cNvSpPr>
            <a:spLocks noGrp="1"/>
          </p:cNvSpPr>
          <p:nvPr>
            <p:ph sz="half" idx="2"/>
          </p:nvPr>
        </p:nvSpPr>
        <p:spPr>
          <a:xfrm>
            <a:off x="15018019" y="19482744"/>
            <a:ext cx="9086182" cy="553828"/>
          </a:xfrm>
          <a:effectLst/>
        </p:spPr>
        <p:txBody>
          <a:bodyPr>
            <a:noAutofit/>
          </a:bodyPr>
          <a:lstStyle/>
          <a:p>
            <a:pPr marL="278663" indent="-278663">
              <a:buFont typeface="Arial" panose="020B0604020202020204" pitchFamily="34" charset="0"/>
              <a:buChar char="•"/>
            </a:pPr>
            <a:r>
              <a:rPr lang="en-US" sz="2800"/>
              <a:t>Intersection over union on DAVIS-17 and </a:t>
            </a:r>
            <a:r>
              <a:rPr lang="en-US" sz="2800" err="1"/>
              <a:t>Segtrack</a:t>
            </a:r>
            <a:r>
              <a:rPr lang="en-US" sz="2800"/>
              <a:t> v2 dataset compared to state-of-the-art approaches</a:t>
            </a:r>
            <a:endParaRPr lang="en-US" altLang="en-US" sz="2800">
              <a:latin typeface="Times" panose="020206030504050203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1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4188642" y="3365712"/>
                <a:ext cx="8950889" cy="5762940"/>
              </a:xfrm>
            </p:spPr>
            <p:txBody>
              <a:bodyPr>
                <a:noAutofit/>
              </a:bodyPr>
              <a:lstStyle/>
              <a:p>
                <a:pPr marL="348329" indent="-348329">
                  <a:buFont typeface="Arial" charset="0"/>
                  <a:buChar char="•"/>
                </a:pPr>
                <a:r>
                  <a:rPr lang="en-US" sz="2800" b="1"/>
                  <a:t>Notation</a:t>
                </a:r>
                <a:endParaRPr lang="en-US" sz="2800"/>
              </a:p>
              <a:p>
                <a:pPr marL="512096" lvl="1" indent="-27866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b="0"/>
                  <a:t>: </a:t>
                </a:r>
                <a:r>
                  <a:rPr lang="en-US" sz="2600"/>
                  <a:t>input video sequence</a:t>
                </a:r>
                <a:r>
                  <a:rPr lang="en-US" sz="2600" b="0"/>
                  <a:t> </a:t>
                </a:r>
              </a:p>
              <a:p>
                <a:pPr marL="512096" lvl="1" indent="-27866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0,1,…,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×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sz="2600"/>
                  <a:t>: the ground truth mask for the first frame (given)</a:t>
                </a:r>
              </a:p>
              <a:p>
                <a:pPr marL="512096" lvl="1" indent="-27866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600"/>
                  <a:t>: the number of object instances</a:t>
                </a:r>
              </a:p>
              <a:p>
                <a:pPr marL="581762" lvl="1" indent="-348329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600"/>
                  <a:t>: predicted segmentation masks</a:t>
                </a:r>
              </a:p>
              <a:p>
                <a:pPr marL="581762" lvl="1" indent="-348329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sz="2600">
                            <a:latin typeface="Cambria Math" charset="0"/>
                          </a:rPr>
                          <m:t>𝑡</m:t>
                        </m:r>
                        <m:r>
                          <a:rPr lang="en-US" sz="2600">
                            <a:latin typeface="Cambria Math" charset="0"/>
                          </a:rPr>
                          <m:t>,</m:t>
                        </m:r>
                        <m:r>
                          <a:rPr lang="en-US" sz="2600">
                            <a:latin typeface="Cambria Math" charset="0"/>
                          </a:rPr>
                          <m:t>𝑡</m:t>
                        </m:r>
                        <m:r>
                          <a:rPr lang="en-US" sz="260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/>
                  <a:t>: optical flow field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60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600">
                            <a:latin typeface="Cambria Math" charset="0"/>
                          </a:rPr>
                          <m:t>𝑡</m:t>
                        </m:r>
                        <m:r>
                          <a:rPr lang="en-US" sz="260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600"/>
              </a:p>
              <a:p>
                <a:pPr marL="581762" lvl="1" indent="-348329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60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600"/>
                  <a:t>: binary segmentation mask for instance 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/>
                  <a:t> at time 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/>
              </a:p>
              <a:p>
                <a:pPr marL="348329" indent="-348329">
                  <a:buFont typeface="Arial" charset="0"/>
                  <a:buChar char="•"/>
                </a:pPr>
                <a:r>
                  <a:rPr lang="en-US" sz="2800" b="1"/>
                  <a:t>Approach overview</a:t>
                </a:r>
                <a:endParaRPr lang="en-US" sz="2800"/>
              </a:p>
              <a:p>
                <a:pPr marL="581762" lvl="1" indent="-348329">
                  <a:buFont typeface="Arial" charset="0"/>
                  <a:buChar char="•"/>
                </a:pPr>
                <a:r>
                  <a:rPr lang="en-US" sz="2600"/>
                  <a:t>Cast the multi-class prediction problem into multiple binary segmentations, one per object instance </a:t>
                </a:r>
              </a:p>
              <a:p>
                <a:pPr marL="581762" lvl="1" indent="-348329">
                  <a:buFont typeface="Arial" charset="0"/>
                  <a:buChar char="•"/>
                </a:pPr>
                <a:r>
                  <a:rPr lang="en-US" sz="2600"/>
                  <a:t>A recurrent neural net: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600"/>
                  <a:t> influences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/>
              </a:p>
            </p:txBody>
          </p:sp>
        </mc:Choice>
        <mc:Fallback xmlns="">
          <p:sp>
            <p:nvSpPr>
              <p:cNvPr id="99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4188642" y="3365712"/>
                <a:ext cx="8950889" cy="5762940"/>
              </a:xfr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1" name="Group 1192"/>
          <p:cNvGrpSpPr>
            <a:grpSpLocks/>
          </p:cNvGrpSpPr>
          <p:nvPr/>
        </p:nvGrpSpPr>
        <p:grpSpPr bwMode="auto">
          <a:xfrm>
            <a:off x="259517" y="15522190"/>
            <a:ext cx="6903647" cy="533857"/>
            <a:chOff x="24478" y="9895"/>
            <a:chExt cx="7017" cy="269"/>
          </a:xfrm>
        </p:grpSpPr>
        <p:sp>
          <p:nvSpPr>
            <p:cNvPr id="562" name="Text Box 1193"/>
            <p:cNvSpPr txBox="1">
              <a:spLocks noChangeAspect="1" noChangeArrowheads="1"/>
            </p:cNvSpPr>
            <p:nvPr/>
          </p:nvSpPr>
          <p:spPr bwMode="auto">
            <a:xfrm>
              <a:off x="25496" y="9895"/>
              <a:ext cx="5999" cy="2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800" b="1">
                  <a:solidFill>
                    <a:srgbClr val="4D7FC2"/>
                  </a:solidFill>
                  <a:latin typeface="Verdana" panose="020B0604030504040204" pitchFamily="34" charset="0"/>
                </a:rPr>
                <a:t>Binary Segmentation Net</a:t>
              </a:r>
            </a:p>
          </p:txBody>
        </p:sp>
        <p:sp>
          <p:nvSpPr>
            <p:cNvPr id="563" name="Text Box 1195"/>
            <p:cNvSpPr txBox="1">
              <a:spLocks noChangeAspect="1" noChangeArrowheads="1"/>
            </p:cNvSpPr>
            <p:nvPr/>
          </p:nvSpPr>
          <p:spPr bwMode="auto">
            <a:xfrm>
              <a:off x="24478" y="9900"/>
              <a:ext cx="922" cy="264"/>
            </a:xfrm>
            <a:prstGeom prst="rect">
              <a:avLst/>
            </a:prstGeom>
            <a:solidFill>
              <a:srgbClr val="4D7FC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2800" b="1">
                  <a:solidFill>
                    <a:schemeClr val="bg1"/>
                  </a:solidFill>
                  <a:latin typeface="Verdana" panose="020B0604030504040204" pitchFamily="34" charset="0"/>
                </a:rPr>
                <a:t>3.1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Content Placeholder 1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95559" y="15931623"/>
                <a:ext cx="7858676" cy="3005419"/>
              </a:xfrm>
            </p:spPr>
            <p:txBody>
              <a:bodyPr>
                <a:noAutofit/>
              </a:bodyPr>
              <a:lstStyle/>
              <a:p>
                <a:pPr marL="278663" indent="-278663">
                  <a:buFont typeface="Arial" panose="020B0604020202020204" pitchFamily="34" charset="0"/>
                  <a:buChar char="•"/>
                </a:pPr>
                <a:r>
                  <a:rPr lang="en-US" altLang="zh-TW" sz="2800"/>
                  <a:t>Input</a:t>
                </a:r>
              </a:p>
              <a:p>
                <a:pPr marL="512096" lvl="1" indent="-278663">
                  <a:buFont typeface="Arial" panose="020B0604020202020204" pitchFamily="34" charset="0"/>
                  <a:buChar char="•"/>
                </a:pPr>
                <a:r>
                  <a:rPr lang="en-US" altLang="zh-TW" sz="2600"/>
                  <a:t>Appearance stream: current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600"/>
                  <a:t> and warped prediction of previous frame</a:t>
                </a:r>
              </a:p>
              <a:p>
                <a:pPr marL="512096" lvl="1" indent="-278663">
                  <a:buFont typeface="Arial" panose="020B0604020202020204" pitchFamily="34" charset="0"/>
                  <a:buChar char="•"/>
                </a:pPr>
                <a:r>
                  <a:rPr lang="en-US" altLang="zh-TW" sz="2600"/>
                  <a:t>Flow stream: flow magnitude and warped prediction of previous frame</a:t>
                </a:r>
              </a:p>
              <a:p>
                <a:pPr marL="278663" indent="-278663">
                  <a:buFont typeface="Arial" panose="020B0604020202020204" pitchFamily="34" charset="0"/>
                  <a:buChar char="•"/>
                </a:pPr>
                <a:r>
                  <a:rPr lang="en-US" sz="2666"/>
                  <a:t>Output</a:t>
                </a:r>
              </a:p>
              <a:p>
                <a:pPr marL="512096" lvl="1" indent="-278663">
                  <a:buFont typeface="Arial" panose="020B0604020202020204" pitchFamily="34" charset="0"/>
                  <a:buChar char="•"/>
                </a:pPr>
                <a:r>
                  <a:rPr lang="en-US" sz="2600"/>
                  <a:t>binary segmentation mask</a:t>
                </a:r>
              </a:p>
            </p:txBody>
          </p:sp>
        </mc:Choice>
        <mc:Fallback xmlns="">
          <p:sp>
            <p:nvSpPr>
              <p:cNvPr id="564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5559" y="15931623"/>
                <a:ext cx="7858676" cy="3005419"/>
              </a:xfrm>
              <a:blipFill>
                <a:blip r:embed="rId6"/>
                <a:stretch>
                  <a:fillRect b="-1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AutoShape 492"/>
          <p:cNvSpPr>
            <a:spLocks noChangeArrowheads="1"/>
          </p:cNvSpPr>
          <p:nvPr/>
        </p:nvSpPr>
        <p:spPr bwMode="auto">
          <a:xfrm>
            <a:off x="15081673" y="9318406"/>
            <a:ext cx="17562642" cy="558275"/>
          </a:xfrm>
          <a:prstGeom prst="roundRect">
            <a:avLst>
              <a:gd name="adj" fmla="val 50000"/>
            </a:avLst>
          </a:prstGeom>
          <a:solidFill>
            <a:srgbClr val="4D7FC2"/>
          </a:solidFill>
          <a:ln>
            <a:noFill/>
          </a:ln>
          <a:effectLst>
            <a:outerShdw dist="251447" dir="2700000" algn="ctr" rotWithShape="0">
              <a:srgbClr val="787878"/>
            </a:outerShdw>
          </a:effectLst>
        </p:spPr>
        <p:txBody>
          <a:bodyPr wrap="none" lIns="26665" tIns="12874" rIns="26665" bIns="12874" anchor="ctr"/>
          <a:lstStyle>
            <a:lvl1pPr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968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41275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609600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815975" defTabSz="412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2731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17303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1875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644775" defTabSz="41275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hangingPunct="0"/>
            <a:r>
              <a:rPr kumimoji="0" lang="en-US" altLang="zh-TW" sz="4000" b="1">
                <a:solidFill>
                  <a:schemeClr val="bg1"/>
                </a:solidFill>
                <a:latin typeface="Verdana" panose="020B0604030504040204" pitchFamily="34" charset="0"/>
              </a:rPr>
              <a:t>	4. Experimental Results</a:t>
            </a:r>
            <a:endParaRPr kumimoji="0" lang="en-US" altLang="zh-TW" sz="4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anose="020B0604030504040204" pitchFamily="34" charset="0"/>
            </a:endParaRPr>
          </a:p>
        </p:txBody>
      </p:sp>
      <p:grpSp>
        <p:nvGrpSpPr>
          <p:cNvPr id="538" name="Group 1192"/>
          <p:cNvGrpSpPr>
            <a:grpSpLocks/>
          </p:cNvGrpSpPr>
          <p:nvPr/>
        </p:nvGrpSpPr>
        <p:grpSpPr bwMode="auto">
          <a:xfrm>
            <a:off x="15226606" y="10446571"/>
            <a:ext cx="8280400" cy="513572"/>
            <a:chOff x="24478" y="9895"/>
            <a:chExt cx="6731" cy="329"/>
          </a:xfrm>
        </p:grpSpPr>
        <p:sp>
          <p:nvSpPr>
            <p:cNvPr id="539" name="Text Box 1193"/>
            <p:cNvSpPr txBox="1">
              <a:spLocks noChangeArrowheads="1"/>
            </p:cNvSpPr>
            <p:nvPr/>
          </p:nvSpPr>
          <p:spPr bwMode="auto">
            <a:xfrm>
              <a:off x="25518" y="9895"/>
              <a:ext cx="569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TW" sz="2600" b="1">
                  <a:solidFill>
                    <a:srgbClr val="4D7FC2"/>
                  </a:solidFill>
                  <a:latin typeface="Verdana" panose="020B0604030504040204" pitchFamily="34" charset="0"/>
                </a:rPr>
                <a:t>Ablation Study</a:t>
              </a:r>
            </a:p>
          </p:txBody>
        </p:sp>
        <p:sp>
          <p:nvSpPr>
            <p:cNvPr id="540" name="Text Box 1195"/>
            <p:cNvSpPr txBox="1">
              <a:spLocks noChangeArrowheads="1"/>
            </p:cNvSpPr>
            <p:nvPr/>
          </p:nvSpPr>
          <p:spPr bwMode="auto">
            <a:xfrm>
              <a:off x="24478" y="9900"/>
              <a:ext cx="932" cy="324"/>
            </a:xfrm>
            <a:prstGeom prst="rect">
              <a:avLst/>
            </a:prstGeom>
            <a:solidFill>
              <a:srgbClr val="4D7FC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2682" b="1">
                  <a:solidFill>
                    <a:schemeClr val="bg1"/>
                  </a:solidFill>
                  <a:latin typeface="Verdana" panose="020B0604030504040204" pitchFamily="34" charset="0"/>
                </a:rPr>
                <a:t>4.1</a:t>
              </a:r>
            </a:p>
          </p:txBody>
        </p:sp>
      </p:grpSp>
      <p:sp>
        <p:nvSpPr>
          <p:cNvPr id="553" name="矩形 4"/>
          <p:cNvSpPr/>
          <p:nvPr/>
        </p:nvSpPr>
        <p:spPr>
          <a:xfrm>
            <a:off x="259517" y="16636705"/>
            <a:ext cx="184731" cy="505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2682"/>
          </a:p>
        </p:txBody>
      </p:sp>
      <p:grpSp>
        <p:nvGrpSpPr>
          <p:cNvPr id="558" name="Group 1192"/>
          <p:cNvGrpSpPr>
            <a:grpSpLocks/>
          </p:cNvGrpSpPr>
          <p:nvPr/>
        </p:nvGrpSpPr>
        <p:grpSpPr bwMode="auto">
          <a:xfrm>
            <a:off x="7616306" y="15497255"/>
            <a:ext cx="6652075" cy="533857"/>
            <a:chOff x="24478" y="9895"/>
            <a:chExt cx="5685" cy="269"/>
          </a:xfrm>
        </p:grpSpPr>
        <p:sp>
          <p:nvSpPr>
            <p:cNvPr id="559" name="Text Box 1193"/>
            <p:cNvSpPr txBox="1">
              <a:spLocks noChangeArrowheads="1"/>
            </p:cNvSpPr>
            <p:nvPr/>
          </p:nvSpPr>
          <p:spPr bwMode="auto">
            <a:xfrm>
              <a:off x="25545" y="9895"/>
              <a:ext cx="4618" cy="2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sz="2800" b="1">
                  <a:solidFill>
                    <a:srgbClr val="4D7FC2"/>
                  </a:solidFill>
                  <a:latin typeface="Verdana" panose="020B0604030504040204" pitchFamily="34" charset="0"/>
                </a:rPr>
                <a:t>Training and </a:t>
              </a:r>
              <a:r>
                <a:rPr lang="en-US" sz="2800" b="1" err="1">
                  <a:solidFill>
                    <a:srgbClr val="4D7FC2"/>
                  </a:solidFill>
                  <a:latin typeface="Verdana" panose="020B0604030504040204" pitchFamily="34" charset="0"/>
                </a:rPr>
                <a:t>Finetuning</a:t>
              </a:r>
              <a:endParaRPr lang="en-US" sz="2800" b="1">
                <a:solidFill>
                  <a:srgbClr val="4D7FC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60" name="Text Box 1195"/>
            <p:cNvSpPr txBox="1">
              <a:spLocks noChangeAspect="1" noChangeArrowheads="1"/>
            </p:cNvSpPr>
            <p:nvPr/>
          </p:nvSpPr>
          <p:spPr bwMode="auto">
            <a:xfrm>
              <a:off x="24478" y="9900"/>
              <a:ext cx="922" cy="264"/>
            </a:xfrm>
            <a:prstGeom prst="rect">
              <a:avLst/>
            </a:prstGeom>
            <a:solidFill>
              <a:srgbClr val="4D7FC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2800" b="1">
                  <a:solidFill>
                    <a:schemeClr val="bg1"/>
                  </a:solidFill>
                  <a:latin typeface="Verdana" panose="020B0604030504040204" pitchFamily="34" charset="0"/>
                </a:rPr>
                <a:t>3.3</a:t>
              </a:r>
            </a:p>
          </p:txBody>
        </p:sp>
      </p:grpSp>
      <p:sp>
        <p:nvSpPr>
          <p:cNvPr id="557" name="Content Placeholder 14"/>
          <p:cNvSpPr>
            <a:spLocks noGrp="1"/>
          </p:cNvSpPr>
          <p:nvPr>
            <p:ph sz="half" idx="2"/>
          </p:nvPr>
        </p:nvSpPr>
        <p:spPr>
          <a:xfrm>
            <a:off x="138405" y="20087370"/>
            <a:ext cx="7980772" cy="1753328"/>
          </a:xfrm>
        </p:spPr>
        <p:txBody>
          <a:bodyPr>
            <a:noAutofit/>
          </a:bodyPr>
          <a:lstStyle/>
          <a:p>
            <a:pPr marL="278663" indent="-278663">
              <a:lnSpc>
                <a:spcPts val="3401"/>
              </a:lnSpc>
              <a:spcBef>
                <a:spcPts val="366"/>
              </a:spcBef>
              <a:spcAft>
                <a:spcPts val="366"/>
              </a:spcAft>
              <a:buFont typeface="Arial" panose="020B0604020202020204" pitchFamily="34" charset="0"/>
              <a:buChar char="•"/>
            </a:pPr>
            <a:r>
              <a:rPr lang="en-US" sz="2800"/>
              <a:t>Find the bounding box proposal on the warped prediction</a:t>
            </a:r>
          </a:p>
          <a:p>
            <a:pPr marL="278663" indent="-278663">
              <a:lnSpc>
                <a:spcPts val="3401"/>
              </a:lnSpc>
              <a:spcBef>
                <a:spcPts val="366"/>
              </a:spcBef>
              <a:spcAft>
                <a:spcPts val="366"/>
              </a:spcAft>
              <a:buFont typeface="Arial" panose="020B0604020202020204" pitchFamily="34" charset="0"/>
              <a:buChar char="•"/>
            </a:pPr>
            <a:r>
              <a:rPr lang="en-US" sz="2800"/>
              <a:t>Bounding box regression</a:t>
            </a:r>
          </a:p>
          <a:p>
            <a:pPr marL="348329" indent="-348329">
              <a:lnSpc>
                <a:spcPts val="3218"/>
              </a:lnSpc>
              <a:spcBef>
                <a:spcPts val="366"/>
              </a:spcBef>
              <a:spcAft>
                <a:spcPts val="366"/>
              </a:spcAft>
              <a:buFont typeface="Arial" charset="0"/>
              <a:buChar char="•"/>
            </a:pPr>
            <a:endParaRPr lang="en-US" altLang="zh-TW" sz="2600"/>
          </a:p>
          <a:p>
            <a:pPr marL="348329" indent="-348329">
              <a:lnSpc>
                <a:spcPts val="3218"/>
              </a:lnSpc>
              <a:spcBef>
                <a:spcPts val="366"/>
              </a:spcBef>
              <a:spcAft>
                <a:spcPts val="366"/>
              </a:spcAft>
              <a:buFont typeface="Arial" charset="0"/>
              <a:buChar char="•"/>
            </a:pPr>
            <a:endParaRPr lang="en-US" altLang="zh-TW" sz="2600"/>
          </a:p>
          <a:p>
            <a:pPr marL="348329" indent="-348329">
              <a:lnSpc>
                <a:spcPts val="3218"/>
              </a:lnSpc>
              <a:spcBef>
                <a:spcPts val="366"/>
              </a:spcBef>
              <a:spcAft>
                <a:spcPts val="366"/>
              </a:spcAft>
              <a:buFont typeface="Arial" charset="0"/>
              <a:buChar char="•"/>
            </a:pPr>
            <a:endParaRPr lang="en-US" altLang="zh-TW" sz="2600"/>
          </a:p>
        </p:txBody>
      </p:sp>
      <p:sp>
        <p:nvSpPr>
          <p:cNvPr id="569" name="Content Placeholder 14"/>
          <p:cNvSpPr>
            <a:spLocks noGrp="1"/>
          </p:cNvSpPr>
          <p:nvPr>
            <p:ph sz="half" idx="2"/>
          </p:nvPr>
        </p:nvSpPr>
        <p:spPr>
          <a:xfrm>
            <a:off x="15081341" y="10988349"/>
            <a:ext cx="9086624" cy="702622"/>
          </a:xfrm>
        </p:spPr>
        <p:txBody>
          <a:bodyPr>
            <a:noAutofit/>
          </a:bodyPr>
          <a:lstStyle/>
          <a:p>
            <a:pPr marL="278663" indent="-278663">
              <a:buFont typeface="Arial" panose="020B0604020202020204" pitchFamily="34" charset="0"/>
              <a:buChar char="•"/>
            </a:pPr>
            <a:r>
              <a:rPr lang="en-US" sz="2600"/>
              <a:t>Assess the performance of the individual components</a:t>
            </a:r>
          </a:p>
          <a:p>
            <a:pPr marL="278663" indent="-278663">
              <a:buFont typeface="Arial" panose="020B0604020202020204" pitchFamily="34" charset="0"/>
              <a:buChar char="•"/>
            </a:pPr>
            <a:endParaRPr lang="en-US" altLang="en-US" sz="2600">
              <a:latin typeface="Times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71" name="Content Placeholder 14"/>
          <p:cNvSpPr>
            <a:spLocks noGrp="1"/>
          </p:cNvSpPr>
          <p:nvPr>
            <p:ph sz="half" idx="2"/>
          </p:nvPr>
        </p:nvSpPr>
        <p:spPr>
          <a:xfrm>
            <a:off x="15031499" y="15908513"/>
            <a:ext cx="9406788" cy="604564"/>
          </a:xfrm>
        </p:spPr>
        <p:txBody>
          <a:bodyPr>
            <a:noAutofit/>
          </a:bodyPr>
          <a:lstStyle/>
          <a:p>
            <a:pPr marL="278663" indent="-278663">
              <a:buFont typeface="Arial" panose="020B0604020202020204" pitchFamily="34" charset="0"/>
              <a:buChar char="•"/>
            </a:pPr>
            <a:r>
              <a:rPr lang="en-US" sz="2800"/>
              <a:t>Comparisons with state-of-the-art on DAVIS-16 dataset</a:t>
            </a:r>
            <a:endParaRPr lang="en-US" altLang="en-US" sz="2682">
              <a:latin typeface="Times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9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6982" y="20254952"/>
            <a:ext cx="9067800" cy="1333500"/>
          </a:xfrm>
          <a:prstGeom prst="rect">
            <a:avLst/>
          </a:prstGeom>
        </p:spPr>
      </p:pic>
      <p:pic>
        <p:nvPicPr>
          <p:cNvPr id="109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" y="10040229"/>
            <a:ext cx="13148121" cy="5507326"/>
          </a:xfrm>
          <a:prstGeom prst="rect">
            <a:avLst/>
          </a:prstGeom>
        </p:spPr>
      </p:pic>
      <p:grpSp>
        <p:nvGrpSpPr>
          <p:cNvPr id="110" name="Group 1192"/>
          <p:cNvGrpSpPr>
            <a:grpSpLocks/>
          </p:cNvGrpSpPr>
          <p:nvPr/>
        </p:nvGrpSpPr>
        <p:grpSpPr bwMode="auto">
          <a:xfrm>
            <a:off x="233105" y="19429887"/>
            <a:ext cx="6930059" cy="533857"/>
            <a:chOff x="24478" y="9895"/>
            <a:chExt cx="6209" cy="269"/>
          </a:xfrm>
        </p:grpSpPr>
        <p:sp>
          <p:nvSpPr>
            <p:cNvPr id="111" name="Text Box 1193"/>
            <p:cNvSpPr txBox="1">
              <a:spLocks noChangeArrowheads="1"/>
            </p:cNvSpPr>
            <p:nvPr/>
          </p:nvSpPr>
          <p:spPr bwMode="auto">
            <a:xfrm>
              <a:off x="25496" y="9895"/>
              <a:ext cx="5191" cy="2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sz="2800" b="1">
                  <a:solidFill>
                    <a:srgbClr val="4D7FC2"/>
                  </a:solidFill>
                  <a:latin typeface="Verdana" panose="020B0604030504040204" pitchFamily="34" charset="0"/>
                </a:rPr>
                <a:t>Object Localization Net </a:t>
              </a:r>
            </a:p>
          </p:txBody>
        </p:sp>
        <p:sp>
          <p:nvSpPr>
            <p:cNvPr id="112" name="Text Box 1195"/>
            <p:cNvSpPr txBox="1">
              <a:spLocks noChangeAspect="1" noChangeArrowheads="1"/>
            </p:cNvSpPr>
            <p:nvPr/>
          </p:nvSpPr>
          <p:spPr bwMode="auto">
            <a:xfrm>
              <a:off x="24478" y="9900"/>
              <a:ext cx="922" cy="264"/>
            </a:xfrm>
            <a:prstGeom prst="rect">
              <a:avLst/>
            </a:prstGeom>
            <a:solidFill>
              <a:srgbClr val="4D7FC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2800" b="1">
                  <a:solidFill>
                    <a:schemeClr val="bg1"/>
                  </a:solidFill>
                  <a:latin typeface="Verdana" panose="020B0604030504040204" pitchFamily="34" charset="0"/>
                </a:rPr>
                <a:t>3.2</a:t>
              </a:r>
            </a:p>
          </p:txBody>
        </p:sp>
      </p:grpSp>
      <p:pic>
        <p:nvPicPr>
          <p:cNvPr id="11" name="Picture 10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3" y="10040229"/>
            <a:ext cx="13148121" cy="5507326"/>
          </a:xfrm>
          <a:prstGeom prst="rect">
            <a:avLst/>
          </a:prstGeom>
        </p:spPr>
      </p:pic>
      <p:grpSp>
        <p:nvGrpSpPr>
          <p:cNvPr id="14" name="Group 1192"/>
          <p:cNvGrpSpPr>
            <a:grpSpLocks/>
          </p:cNvGrpSpPr>
          <p:nvPr/>
        </p:nvGrpSpPr>
        <p:grpSpPr bwMode="auto">
          <a:xfrm>
            <a:off x="23857114" y="18746320"/>
            <a:ext cx="8643953" cy="505777"/>
            <a:chOff x="24478" y="9900"/>
            <a:chExt cx="6767" cy="360"/>
          </a:xfrm>
        </p:grpSpPr>
        <p:sp>
          <p:nvSpPr>
            <p:cNvPr id="59" name="Text Box 1193"/>
            <p:cNvSpPr txBox="1">
              <a:spLocks noChangeArrowheads="1"/>
            </p:cNvSpPr>
            <p:nvPr/>
          </p:nvSpPr>
          <p:spPr bwMode="auto">
            <a:xfrm>
              <a:off x="25548" y="9900"/>
              <a:ext cx="5697" cy="3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66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TW" sz="2682" b="1">
                  <a:solidFill>
                    <a:srgbClr val="4D7FC2"/>
                  </a:solidFill>
                  <a:latin typeface="Verdana" panose="020B0604030504040204" pitchFamily="34" charset="0"/>
                </a:rPr>
                <a:t>Failure Cases</a:t>
              </a:r>
            </a:p>
          </p:txBody>
        </p:sp>
        <p:sp>
          <p:nvSpPr>
            <p:cNvPr id="60" name="Text Box 1195"/>
            <p:cNvSpPr txBox="1">
              <a:spLocks noChangeArrowheads="1"/>
            </p:cNvSpPr>
            <p:nvPr/>
          </p:nvSpPr>
          <p:spPr bwMode="auto">
            <a:xfrm>
              <a:off x="24478" y="9900"/>
              <a:ext cx="938" cy="360"/>
            </a:xfrm>
            <a:prstGeom prst="rect">
              <a:avLst/>
            </a:prstGeom>
            <a:solidFill>
              <a:srgbClr val="4D7FC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483552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483552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sz="2682" b="1">
                  <a:solidFill>
                    <a:schemeClr val="bg1"/>
                  </a:solidFill>
                  <a:latin typeface="Verdana" panose="020B0604030504040204" pitchFamily="34" charset="0"/>
                </a:rPr>
                <a:t>4.4</a:t>
              </a:r>
            </a:p>
          </p:txBody>
        </p:sp>
      </p:grpSp>
      <p:pic>
        <p:nvPicPr>
          <p:cNvPr id="17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6572" y="11794474"/>
            <a:ext cx="8527618" cy="3108960"/>
          </a:xfrm>
          <a:prstGeom prst="rect">
            <a:avLst/>
          </a:prstGeom>
        </p:spPr>
      </p:pic>
      <p:sp>
        <p:nvSpPr>
          <p:cNvPr id="23" name="Content Placeholder 14"/>
          <p:cNvSpPr>
            <a:spLocks noGrp="1"/>
          </p:cNvSpPr>
          <p:nvPr>
            <p:ph sz="half" idx="2"/>
          </p:nvPr>
        </p:nvSpPr>
        <p:spPr>
          <a:xfrm>
            <a:off x="23871636" y="19220916"/>
            <a:ext cx="8553231" cy="1668455"/>
          </a:xfrm>
        </p:spPr>
        <p:txBody>
          <a:bodyPr>
            <a:noAutofit/>
          </a:bodyPr>
          <a:lstStyle/>
          <a:p>
            <a:pPr marL="278663" indent="-278663">
              <a:buFont typeface="Arial" panose="020B0604020202020204" pitchFamily="34" charset="0"/>
              <a:buChar char="•"/>
            </a:pPr>
            <a:r>
              <a:rPr lang="en-US" sz="2666"/>
              <a:t>Similar appearance of instances of interest </a:t>
            </a:r>
            <a:endParaRPr lang="en-US" sz="2766">
              <a:latin typeface="Times" panose="02020603050405020304" pitchFamily="18" charset="0"/>
              <a:cs typeface="Arial" panose="020B0604020202020204" pitchFamily="34" charset="0"/>
            </a:endParaRPr>
          </a:p>
          <a:p>
            <a:pPr marL="278663" indent="-278663">
              <a:buFont typeface="Arial" panose="020B0604020202020204" pitchFamily="34" charset="0"/>
              <a:buChar char="•"/>
            </a:pPr>
            <a:r>
              <a:rPr lang="en-US" sz="2666"/>
              <a:t>Large variations in scale and viewpoint </a:t>
            </a:r>
          </a:p>
          <a:p>
            <a:pPr marL="512096" lvl="1" indent="-278663">
              <a:buFont typeface="Arial" panose="020B0604020202020204" pitchFamily="34" charset="0"/>
              <a:buChar char="•"/>
            </a:pPr>
            <a:endParaRPr lang="en-US" sz="2300"/>
          </a:p>
        </p:txBody>
      </p:sp>
      <p:sp>
        <p:nvSpPr>
          <p:cNvPr id="30" name="Content Placeholder 14"/>
          <p:cNvSpPr>
            <a:spLocks noGrp="1"/>
          </p:cNvSpPr>
          <p:nvPr>
            <p:ph sz="half" idx="2"/>
          </p:nvPr>
        </p:nvSpPr>
        <p:spPr>
          <a:xfrm>
            <a:off x="7457732" y="16065634"/>
            <a:ext cx="7177091" cy="5835328"/>
          </a:xfrm>
        </p:spPr>
        <p:txBody>
          <a:bodyPr>
            <a:noAutofit/>
          </a:bodyPr>
          <a:lstStyle/>
          <a:p>
            <a:pPr marL="278663" indent="-278663">
              <a:buFont typeface="Arial" panose="020B0604020202020204" pitchFamily="34" charset="0"/>
              <a:buChar char="•"/>
            </a:pPr>
            <a:r>
              <a:rPr lang="en-US" sz="2800"/>
              <a:t>Trained end-to-end via back-propagation through time given a training sequence </a:t>
            </a:r>
          </a:p>
          <a:p>
            <a:pPr marL="278663" indent="-278663">
              <a:buFont typeface="Arial" panose="020B0604020202020204" pitchFamily="34" charset="0"/>
              <a:buChar char="•"/>
            </a:pPr>
            <a:r>
              <a:rPr lang="en-US" sz="2800" b="1"/>
              <a:t>Offline training</a:t>
            </a:r>
          </a:p>
          <a:p>
            <a:pPr marL="512096" lvl="1" indent="-278663">
              <a:buFont typeface="Arial" panose="020B0604020202020204" pitchFamily="34" charset="0"/>
              <a:buChar char="•"/>
            </a:pPr>
            <a:r>
              <a:rPr lang="en-US" sz="2600"/>
              <a:t>Step 1. Optimize the network on static images </a:t>
            </a:r>
          </a:p>
          <a:p>
            <a:pPr marL="512096" lvl="1" indent="-278663">
              <a:buFont typeface="Arial" panose="020B0604020202020204" pitchFamily="34" charset="0"/>
              <a:buChar char="•"/>
            </a:pPr>
            <a:r>
              <a:rPr lang="en-US" sz="2600"/>
              <a:t>Step 2. Further optimize the network using the recurrence relation </a:t>
            </a:r>
          </a:p>
          <a:p>
            <a:pPr marL="278663" indent="-278663">
              <a:buFont typeface="Arial" panose="020B0604020202020204" pitchFamily="34" charset="0"/>
              <a:buChar char="•"/>
            </a:pPr>
            <a:r>
              <a:rPr lang="en-US" sz="2800" b="1"/>
              <a:t>Online </a:t>
            </a:r>
            <a:r>
              <a:rPr lang="en-US" sz="2800" b="1" err="1"/>
              <a:t>finetuning</a:t>
            </a:r>
            <a:endParaRPr lang="en-US" sz="2800" b="1"/>
          </a:p>
          <a:p>
            <a:pPr marL="512096" lvl="1" indent="-278663">
              <a:buFont typeface="Arial" panose="020B0604020202020204" pitchFamily="34" charset="0"/>
              <a:buChar char="•"/>
            </a:pPr>
            <a:r>
              <a:rPr lang="en-US" sz="2600"/>
              <a:t>Optimize the binary segmentation net and localization net based on the given ground truth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0112041" y="3729490"/>
            <a:ext cx="14509023" cy="5316021"/>
            <a:chOff x="9472840" y="3584958"/>
            <a:chExt cx="15664081" cy="5739228"/>
          </a:xfrm>
        </p:grpSpPr>
        <p:pic>
          <p:nvPicPr>
            <p:cNvPr id="3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72840" y="3620778"/>
              <a:ext cx="15664081" cy="570340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3351996" y="5150323"/>
              <a:ext cx="1334352" cy="2855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6655944" y="6037154"/>
              <a:ext cx="3214370" cy="5296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ysClr val="windowText" lastClr="000000"/>
                  </a:solidFill>
                </a:rPr>
                <a:t>Binary Segmentation Net</a:t>
              </a:r>
              <a:endParaRPr lang="en-US" sz="6000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9433551" y="3584958"/>
              <a:ext cx="3292566" cy="629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ysClr val="windowText" lastClr="000000"/>
                  </a:solidFill>
                </a:rPr>
                <a:t>Object Localization Net</a:t>
              </a:r>
              <a:endParaRPr lang="en-US" sz="6000" b="1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5" name="矩形 3"/>
          <p:cNvSpPr/>
          <p:nvPr/>
        </p:nvSpPr>
        <p:spPr>
          <a:xfrm>
            <a:off x="21239889" y="-1906432"/>
            <a:ext cx="13833659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800">
                <a:latin typeface="Arial Rounded MT Bold" panose="020F0704030504030204" pitchFamily="34" charset="0"/>
                <a:cs typeface="Arial" panose="020B0604020202020204" pitchFamily="34" charset="0"/>
              </a:rPr>
              <a:t>Yuan-Ting Hu</a:t>
            </a:r>
            <a:r>
              <a:rPr lang="en-US" altLang="zh-TW" sz="3800" baseline="30000">
                <a:latin typeface="Arial Rounded MT Bold" panose="020F0704030504030204" pitchFamily="34" charset="0"/>
                <a:cs typeface="Arial" panose="020B0604020202020204" pitchFamily="34" charset="0"/>
              </a:rPr>
              <a:t>1</a:t>
            </a:r>
            <a:r>
              <a:rPr lang="en-US" altLang="zh-TW" sz="3800">
                <a:latin typeface="Arial Rounded MT Bold" panose="020F0704030504030204" pitchFamily="34" charset="0"/>
                <a:cs typeface="Arial" panose="020B0604020202020204" pitchFamily="34" charset="0"/>
              </a:rPr>
              <a:t>, </a:t>
            </a:r>
            <a:r>
              <a:rPr lang="en-US" altLang="zh-TW" sz="3800" err="1">
                <a:latin typeface="Arial Rounded MT Bold" panose="020F0704030504030204" pitchFamily="34" charset="0"/>
                <a:cs typeface="Arial" panose="020B0604020202020204" pitchFamily="34" charset="0"/>
              </a:rPr>
              <a:t>Jia</a:t>
            </a:r>
            <a:r>
              <a:rPr lang="en-US" altLang="zh-TW" sz="3800">
                <a:latin typeface="Arial Rounded MT Bold" panose="020F0704030504030204" pitchFamily="34" charset="0"/>
                <a:cs typeface="Arial" panose="020B0604020202020204" pitchFamily="34" charset="0"/>
              </a:rPr>
              <a:t>-Bin Huang</a:t>
            </a:r>
            <a:r>
              <a:rPr lang="en-US" altLang="zh-TW" sz="3800" baseline="30000">
                <a:latin typeface="Arial Rounded MT Bold" panose="020F0704030504030204" pitchFamily="34" charset="0"/>
                <a:cs typeface="Arial" panose="020B0604020202020204" pitchFamily="34" charset="0"/>
              </a:rPr>
              <a:t>2</a:t>
            </a:r>
            <a:r>
              <a:rPr lang="en-US" altLang="zh-TW" sz="3800">
                <a:latin typeface="Arial Rounded MT Bold" panose="020F0704030504030204" pitchFamily="34" charset="0"/>
                <a:cs typeface="Arial" panose="020B0604020202020204" pitchFamily="34" charset="0"/>
              </a:rPr>
              <a:t> and Alexander G. Schwing</a:t>
            </a:r>
            <a:r>
              <a:rPr lang="en-US" altLang="zh-TW" sz="3800" baseline="30000">
                <a:latin typeface="Arial Rounded MT Bold" panose="020F070403050403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altLang="zh-TW" sz="3500" baseline="30000">
                <a:latin typeface="Arial Rounded MT Bold" panose="020F0704030504030204" pitchFamily="34" charset="0"/>
                <a:cs typeface="Arial" panose="020B0604020202020204" pitchFamily="34" charset="0"/>
              </a:rPr>
              <a:t>1 </a:t>
            </a:r>
            <a:r>
              <a:rPr lang="en-US" altLang="zh-TW" sz="3500">
                <a:latin typeface="Arial Rounded MT Bold" panose="020F0704030504030204" pitchFamily="34" charset="0"/>
                <a:cs typeface="Arial" panose="020B0604020202020204" pitchFamily="34" charset="0"/>
              </a:rPr>
              <a:t>University of Illinois Urbana-Champaign, </a:t>
            </a:r>
            <a:r>
              <a:rPr lang="en-US" altLang="zh-TW" sz="3500" baseline="30000">
                <a:latin typeface="Arial Rounded MT Bold" panose="020F0704030504030204" pitchFamily="34" charset="0"/>
                <a:cs typeface="Arial" panose="020B0604020202020204" pitchFamily="34" charset="0"/>
              </a:rPr>
              <a:t>2</a:t>
            </a:r>
            <a:r>
              <a:rPr lang="en-US" altLang="zh-TW" sz="3500">
                <a:latin typeface="Arial Rounded MT Bold" panose="020F0704030504030204" pitchFamily="34" charset="0"/>
                <a:cs typeface="Arial" panose="020B0604020202020204" pitchFamily="34" charset="0"/>
              </a:rPr>
              <a:t> Virginia Tech</a:t>
            </a:r>
            <a:endParaRPr lang="en-US" sz="3500"/>
          </a:p>
        </p:txBody>
      </p:sp>
      <p:sp>
        <p:nvSpPr>
          <p:cNvPr id="31" name="Rectangle 30"/>
          <p:cNvSpPr/>
          <p:nvPr/>
        </p:nvSpPr>
        <p:spPr>
          <a:xfrm>
            <a:off x="4728399" y="1793937"/>
            <a:ext cx="9454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University of Illinois Urbana-Champaign</a:t>
            </a:r>
            <a:endParaRPr lang="en-US" sz="3200"/>
          </a:p>
        </p:txBody>
      </p:sp>
      <p:sp>
        <p:nvSpPr>
          <p:cNvPr id="32" name="Rectangle 31"/>
          <p:cNvSpPr/>
          <p:nvPr/>
        </p:nvSpPr>
        <p:spPr>
          <a:xfrm>
            <a:off x="14673609" y="1801720"/>
            <a:ext cx="2771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Virginia Tech</a:t>
            </a:r>
            <a:endParaRPr lang="en-US" sz="3200"/>
          </a:p>
        </p:txBody>
      </p:sp>
      <p:sp>
        <p:nvSpPr>
          <p:cNvPr id="88" name="Rectangle 87"/>
          <p:cNvSpPr/>
          <p:nvPr/>
        </p:nvSpPr>
        <p:spPr>
          <a:xfrm>
            <a:off x="18848435" y="1795339"/>
            <a:ext cx="9454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University of Illinois Urbana-Champaign</a:t>
            </a:r>
            <a:endParaRPr lang="en-US" sz="320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91" y="4042456"/>
            <a:ext cx="9377256" cy="2507507"/>
          </a:xfrm>
          <a:prstGeom prst="rect">
            <a:avLst/>
          </a:prstGeom>
        </p:spPr>
      </p:pic>
      <p:grpSp>
        <p:nvGrpSpPr>
          <p:cNvPr id="10" name="Group 28"/>
          <p:cNvGrpSpPr>
            <a:grpSpLocks noChangeAspect="1"/>
          </p:cNvGrpSpPr>
          <p:nvPr/>
        </p:nvGrpSpPr>
        <p:grpSpPr>
          <a:xfrm>
            <a:off x="33516581" y="-507951"/>
            <a:ext cx="8778240" cy="1451037"/>
            <a:chOff x="165031" y="5533928"/>
            <a:chExt cx="8950242" cy="1479469"/>
          </a:xfrm>
        </p:grpSpPr>
        <p:pic>
          <p:nvPicPr>
            <p:cNvPr id="44" name="Picture 24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1" y="5550357"/>
              <a:ext cx="2194560" cy="1463040"/>
            </a:xfrm>
            <a:prstGeom prst="rect">
              <a:avLst/>
            </a:prstGeom>
          </p:spPr>
        </p:pic>
        <p:pic>
          <p:nvPicPr>
            <p:cNvPr id="45" name="Picture 25"/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133" y="5550357"/>
              <a:ext cx="2194560" cy="1463040"/>
            </a:xfrm>
            <a:prstGeom prst="rect">
              <a:avLst/>
            </a:prstGeom>
          </p:spPr>
        </p:pic>
        <p:pic>
          <p:nvPicPr>
            <p:cNvPr id="46" name="Picture 26"/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896" y="5533928"/>
              <a:ext cx="2194560" cy="1463040"/>
            </a:xfrm>
            <a:prstGeom prst="rect">
              <a:avLst/>
            </a:prstGeom>
          </p:spPr>
        </p:pic>
        <p:pic>
          <p:nvPicPr>
            <p:cNvPr id="47" name="Picture 27"/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713" y="5533928"/>
              <a:ext cx="2194560" cy="1463040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46971" y="587693"/>
            <a:ext cx="3657600" cy="155733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74739" y="16879265"/>
            <a:ext cx="8793422" cy="271784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556523" y="20544737"/>
            <a:ext cx="7687716" cy="1173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788875" y="11126619"/>
            <a:ext cx="8923172" cy="73411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MaskRNN: Instance Level Video Object Segmentation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MaskRNN: Instance Level Video Object Segmentation </dc:title>
  <cp:revision>2</cp:revision>
  <dcterms:modified xsi:type="dcterms:W3CDTF">2020-02-11T05:14:59Z</dcterms:modified>
</cp:coreProperties>
</file>